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58" r:id="rId4"/>
    <p:sldId id="259" r:id="rId5"/>
    <p:sldId id="270" r:id="rId6"/>
    <p:sldId id="261" r:id="rId7"/>
    <p:sldId id="266" r:id="rId8"/>
    <p:sldId id="267" r:id="rId9"/>
    <p:sldId id="268" r:id="rId10"/>
    <p:sldId id="269"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p:scale>
          <a:sx n="100" d="100"/>
          <a:sy n="100" d="100"/>
        </p:scale>
        <p:origin x="1134" y="-3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399767-641C-4371-A5EB-79102CC68521}" type="datetimeFigureOut">
              <a:rPr lang="es-MX" smtClean="0"/>
              <a:t>25/04/2024</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59DBE8-EA43-4962-87A7-012BB5E75765}" type="slidenum">
              <a:rPr lang="es-MX" smtClean="0"/>
              <a:t>‹Nº›</a:t>
            </a:fld>
            <a:endParaRPr lang="es-MX"/>
          </a:p>
        </p:txBody>
      </p:sp>
    </p:spTree>
    <p:extLst>
      <p:ext uri="{BB962C8B-B14F-4D97-AF65-F5344CB8AC3E}">
        <p14:creationId xmlns:p14="http://schemas.microsoft.com/office/powerpoint/2010/main" val="1715120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Mediciones por angiografía</a:t>
            </a:r>
          </a:p>
        </p:txBody>
      </p:sp>
      <p:sp>
        <p:nvSpPr>
          <p:cNvPr id="4" name="Marcador de número de diapositiva 3"/>
          <p:cNvSpPr>
            <a:spLocks noGrp="1"/>
          </p:cNvSpPr>
          <p:nvPr>
            <p:ph type="sldNum" sz="quarter" idx="5"/>
          </p:nvPr>
        </p:nvSpPr>
        <p:spPr/>
        <p:txBody>
          <a:bodyPr/>
          <a:lstStyle/>
          <a:p>
            <a:fld id="{1E2E3A1F-DF2E-4054-B543-4EBBEE3EDBF4}" type="slidenum">
              <a:rPr lang="es-MX" smtClean="0"/>
              <a:t>7</a:t>
            </a:fld>
            <a:endParaRPr lang="es-MX"/>
          </a:p>
        </p:txBody>
      </p:sp>
    </p:spTree>
    <p:extLst>
      <p:ext uri="{BB962C8B-B14F-4D97-AF65-F5344CB8AC3E}">
        <p14:creationId xmlns:p14="http://schemas.microsoft.com/office/powerpoint/2010/main" val="3792810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Conclusión </a:t>
            </a:r>
          </a:p>
        </p:txBody>
      </p:sp>
      <p:sp>
        <p:nvSpPr>
          <p:cNvPr id="4" name="Marcador de número de diapositiva 3"/>
          <p:cNvSpPr>
            <a:spLocks noGrp="1"/>
          </p:cNvSpPr>
          <p:nvPr>
            <p:ph type="sldNum" sz="quarter" idx="5"/>
          </p:nvPr>
        </p:nvSpPr>
        <p:spPr/>
        <p:txBody>
          <a:bodyPr/>
          <a:lstStyle/>
          <a:p>
            <a:fld id="{1E2E3A1F-DF2E-4054-B543-4EBBEE3EDBF4}" type="slidenum">
              <a:rPr lang="es-MX" smtClean="0"/>
              <a:t>10</a:t>
            </a:fld>
            <a:endParaRPr lang="es-MX"/>
          </a:p>
        </p:txBody>
      </p:sp>
    </p:spTree>
    <p:extLst>
      <p:ext uri="{BB962C8B-B14F-4D97-AF65-F5344CB8AC3E}">
        <p14:creationId xmlns:p14="http://schemas.microsoft.com/office/powerpoint/2010/main" val="2208805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0BCEB5D-6B8C-43B3-A0DB-8E56479EDAF4}" type="datetimeFigureOut">
              <a:rPr lang="es-MX" smtClean="0"/>
              <a:t>25/04/2024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3CC4286-5138-4293-AEE1-06085636D5AC}" type="slidenum">
              <a:rPr lang="es-MX" smtClean="0"/>
              <a:t>‹Nº›</a:t>
            </a:fld>
            <a:endParaRPr lang="es-MX"/>
          </a:p>
        </p:txBody>
      </p:sp>
    </p:spTree>
    <p:extLst>
      <p:ext uri="{BB962C8B-B14F-4D97-AF65-F5344CB8AC3E}">
        <p14:creationId xmlns:p14="http://schemas.microsoft.com/office/powerpoint/2010/main" val="2595982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0BCEB5D-6B8C-43B3-A0DB-8E56479EDAF4}" type="datetimeFigureOut">
              <a:rPr lang="es-MX" smtClean="0"/>
              <a:t>25/04/2024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3CC4286-5138-4293-AEE1-06085636D5AC}" type="slidenum">
              <a:rPr lang="es-MX" smtClean="0"/>
              <a:t>‹Nº›</a:t>
            </a:fld>
            <a:endParaRPr lang="es-MX"/>
          </a:p>
        </p:txBody>
      </p:sp>
    </p:spTree>
    <p:extLst>
      <p:ext uri="{BB962C8B-B14F-4D97-AF65-F5344CB8AC3E}">
        <p14:creationId xmlns:p14="http://schemas.microsoft.com/office/powerpoint/2010/main" val="106746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0BCEB5D-6B8C-43B3-A0DB-8E56479EDAF4}" type="datetimeFigureOut">
              <a:rPr lang="es-MX" smtClean="0"/>
              <a:t>25/04/2024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3CC4286-5138-4293-AEE1-06085636D5AC}" type="slidenum">
              <a:rPr lang="es-MX" smtClean="0"/>
              <a:t>‹Nº›</a:t>
            </a:fld>
            <a:endParaRPr lang="es-MX"/>
          </a:p>
        </p:txBody>
      </p:sp>
    </p:spTree>
    <p:extLst>
      <p:ext uri="{BB962C8B-B14F-4D97-AF65-F5344CB8AC3E}">
        <p14:creationId xmlns:p14="http://schemas.microsoft.com/office/powerpoint/2010/main" val="152231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0BCEB5D-6B8C-43B3-A0DB-8E56479EDAF4}" type="datetimeFigureOut">
              <a:rPr lang="es-MX" smtClean="0"/>
              <a:t>25/04/2024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3CC4286-5138-4293-AEE1-06085636D5AC}" type="slidenum">
              <a:rPr lang="es-MX" smtClean="0"/>
              <a:t>‹Nº›</a:t>
            </a:fld>
            <a:endParaRPr lang="es-MX"/>
          </a:p>
        </p:txBody>
      </p:sp>
    </p:spTree>
    <p:extLst>
      <p:ext uri="{BB962C8B-B14F-4D97-AF65-F5344CB8AC3E}">
        <p14:creationId xmlns:p14="http://schemas.microsoft.com/office/powerpoint/2010/main" val="2687787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0BCEB5D-6B8C-43B3-A0DB-8E56479EDAF4}" type="datetimeFigureOut">
              <a:rPr lang="es-MX" smtClean="0"/>
              <a:t>25/04/2024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3CC4286-5138-4293-AEE1-06085636D5AC}" type="slidenum">
              <a:rPr lang="es-MX" smtClean="0"/>
              <a:t>‹Nº›</a:t>
            </a:fld>
            <a:endParaRPr lang="es-MX"/>
          </a:p>
        </p:txBody>
      </p:sp>
    </p:spTree>
    <p:extLst>
      <p:ext uri="{BB962C8B-B14F-4D97-AF65-F5344CB8AC3E}">
        <p14:creationId xmlns:p14="http://schemas.microsoft.com/office/powerpoint/2010/main" val="2348981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0BCEB5D-6B8C-43B3-A0DB-8E56479EDAF4}" type="datetimeFigureOut">
              <a:rPr lang="es-MX" smtClean="0"/>
              <a:t>25/04/2024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3CC4286-5138-4293-AEE1-06085636D5AC}" type="slidenum">
              <a:rPr lang="es-MX" smtClean="0"/>
              <a:t>‹Nº›</a:t>
            </a:fld>
            <a:endParaRPr lang="es-MX"/>
          </a:p>
        </p:txBody>
      </p:sp>
    </p:spTree>
    <p:extLst>
      <p:ext uri="{BB962C8B-B14F-4D97-AF65-F5344CB8AC3E}">
        <p14:creationId xmlns:p14="http://schemas.microsoft.com/office/powerpoint/2010/main" val="504156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0BCEB5D-6B8C-43B3-A0DB-8E56479EDAF4}" type="datetimeFigureOut">
              <a:rPr lang="es-MX" smtClean="0"/>
              <a:t>25/04/2024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A3CC4286-5138-4293-AEE1-06085636D5AC}" type="slidenum">
              <a:rPr lang="es-MX" smtClean="0"/>
              <a:t>‹Nº›</a:t>
            </a:fld>
            <a:endParaRPr lang="es-MX"/>
          </a:p>
        </p:txBody>
      </p:sp>
    </p:spTree>
    <p:extLst>
      <p:ext uri="{BB962C8B-B14F-4D97-AF65-F5344CB8AC3E}">
        <p14:creationId xmlns:p14="http://schemas.microsoft.com/office/powerpoint/2010/main" val="4150518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0BCEB5D-6B8C-43B3-A0DB-8E56479EDAF4}" type="datetimeFigureOut">
              <a:rPr lang="es-MX" smtClean="0"/>
              <a:t>25/04/2024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A3CC4286-5138-4293-AEE1-06085636D5AC}" type="slidenum">
              <a:rPr lang="es-MX" smtClean="0"/>
              <a:t>‹Nº›</a:t>
            </a:fld>
            <a:endParaRPr lang="es-MX"/>
          </a:p>
        </p:txBody>
      </p:sp>
    </p:spTree>
    <p:extLst>
      <p:ext uri="{BB962C8B-B14F-4D97-AF65-F5344CB8AC3E}">
        <p14:creationId xmlns:p14="http://schemas.microsoft.com/office/powerpoint/2010/main" val="1752356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CEB5D-6B8C-43B3-A0DB-8E56479EDAF4}" type="datetimeFigureOut">
              <a:rPr lang="es-MX" smtClean="0"/>
              <a:t>25/04/2024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A3CC4286-5138-4293-AEE1-06085636D5AC}" type="slidenum">
              <a:rPr lang="es-MX" smtClean="0"/>
              <a:t>‹Nº›</a:t>
            </a:fld>
            <a:endParaRPr lang="es-MX"/>
          </a:p>
        </p:txBody>
      </p:sp>
    </p:spTree>
    <p:extLst>
      <p:ext uri="{BB962C8B-B14F-4D97-AF65-F5344CB8AC3E}">
        <p14:creationId xmlns:p14="http://schemas.microsoft.com/office/powerpoint/2010/main" val="1076820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0BCEB5D-6B8C-43B3-A0DB-8E56479EDAF4}" type="datetimeFigureOut">
              <a:rPr lang="es-MX" smtClean="0"/>
              <a:t>25/04/2024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3CC4286-5138-4293-AEE1-06085636D5AC}" type="slidenum">
              <a:rPr lang="es-MX" smtClean="0"/>
              <a:t>‹Nº›</a:t>
            </a:fld>
            <a:endParaRPr lang="es-MX"/>
          </a:p>
        </p:txBody>
      </p:sp>
    </p:spTree>
    <p:extLst>
      <p:ext uri="{BB962C8B-B14F-4D97-AF65-F5344CB8AC3E}">
        <p14:creationId xmlns:p14="http://schemas.microsoft.com/office/powerpoint/2010/main" val="3830120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0BCEB5D-6B8C-43B3-A0DB-8E56479EDAF4}" type="datetimeFigureOut">
              <a:rPr lang="es-MX" smtClean="0"/>
              <a:t>25/04/2024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3CC4286-5138-4293-AEE1-06085636D5AC}" type="slidenum">
              <a:rPr lang="es-MX" smtClean="0"/>
              <a:t>‹Nº›</a:t>
            </a:fld>
            <a:endParaRPr lang="es-MX"/>
          </a:p>
        </p:txBody>
      </p:sp>
    </p:spTree>
    <p:extLst>
      <p:ext uri="{BB962C8B-B14F-4D97-AF65-F5344CB8AC3E}">
        <p14:creationId xmlns:p14="http://schemas.microsoft.com/office/powerpoint/2010/main" val="1297183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BCEB5D-6B8C-43B3-A0DB-8E56479EDAF4}" type="datetimeFigureOut">
              <a:rPr lang="es-MX" smtClean="0"/>
              <a:t>25/04/2024</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C4286-5138-4293-AEE1-06085636D5AC}" type="slidenum">
              <a:rPr lang="es-MX" smtClean="0"/>
              <a:t>‹Nº›</a:t>
            </a:fld>
            <a:endParaRPr lang="es-MX"/>
          </a:p>
        </p:txBody>
      </p:sp>
    </p:spTree>
    <p:extLst>
      <p:ext uri="{BB962C8B-B14F-4D97-AF65-F5344CB8AC3E}">
        <p14:creationId xmlns:p14="http://schemas.microsoft.com/office/powerpoint/2010/main" val="28484250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6361FC-50F1-2570-D5FB-D18381372823}"/>
              </a:ext>
            </a:extLst>
          </p:cNvPr>
          <p:cNvSpPr>
            <a:spLocks noGrp="1"/>
          </p:cNvSpPr>
          <p:nvPr>
            <p:ph type="ctrTitle"/>
          </p:nvPr>
        </p:nvSpPr>
        <p:spPr/>
        <p:txBody>
          <a:bodyPr>
            <a:noAutofit/>
          </a:bodyPr>
          <a:lstStyle/>
          <a:p>
            <a:r>
              <a:rPr lang="es-MX" sz="4700" dirty="0"/>
              <a:t>Cierre Percutáneo de Orejuela Izquierda Severamente Dilatada con Dispositivo Oclusor </a:t>
            </a:r>
          </a:p>
        </p:txBody>
      </p:sp>
      <p:sp>
        <p:nvSpPr>
          <p:cNvPr id="3" name="Subtítulo 2">
            <a:extLst>
              <a:ext uri="{FF2B5EF4-FFF2-40B4-BE49-F238E27FC236}">
                <a16:creationId xmlns:a16="http://schemas.microsoft.com/office/drawing/2014/main" id="{488702DE-B138-73E2-240D-F34D309574CF}"/>
              </a:ext>
            </a:extLst>
          </p:cNvPr>
          <p:cNvSpPr>
            <a:spLocks noGrp="1"/>
          </p:cNvSpPr>
          <p:nvPr>
            <p:ph type="subTitle" idx="1"/>
          </p:nvPr>
        </p:nvSpPr>
        <p:spPr/>
        <p:txBody>
          <a:bodyPr/>
          <a:lstStyle/>
          <a:p>
            <a:endParaRPr lang="es-MX" dirty="0"/>
          </a:p>
        </p:txBody>
      </p:sp>
    </p:spTree>
    <p:extLst>
      <p:ext uri="{BB962C8B-B14F-4D97-AF65-F5344CB8AC3E}">
        <p14:creationId xmlns:p14="http://schemas.microsoft.com/office/powerpoint/2010/main" val="2663165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3184D4-3546-F0A8-A95C-1A8DF41B43C3}"/>
              </a:ext>
            </a:extLst>
          </p:cNvPr>
          <p:cNvSpPr>
            <a:spLocks noGrp="1"/>
          </p:cNvSpPr>
          <p:nvPr>
            <p:ph type="title"/>
          </p:nvPr>
        </p:nvSpPr>
        <p:spPr/>
        <p:txBody>
          <a:bodyPr/>
          <a:lstStyle/>
          <a:p>
            <a:r>
              <a:rPr lang="es-MX" dirty="0"/>
              <a:t>Conclusión</a:t>
            </a:r>
          </a:p>
        </p:txBody>
      </p:sp>
      <p:sp>
        <p:nvSpPr>
          <p:cNvPr id="6" name="Marcador de contenido 5">
            <a:extLst>
              <a:ext uri="{FF2B5EF4-FFF2-40B4-BE49-F238E27FC236}">
                <a16:creationId xmlns:a16="http://schemas.microsoft.com/office/drawing/2014/main" id="{95D1F1F5-4FC6-1027-3616-19DFB3B9F7E9}"/>
              </a:ext>
            </a:extLst>
          </p:cNvPr>
          <p:cNvSpPr>
            <a:spLocks noGrp="1"/>
          </p:cNvSpPr>
          <p:nvPr>
            <p:ph idx="1"/>
          </p:nvPr>
        </p:nvSpPr>
        <p:spPr>
          <a:xfrm>
            <a:off x="628650" y="1905937"/>
            <a:ext cx="7886700" cy="4351338"/>
          </a:xfrm>
        </p:spPr>
        <p:txBody>
          <a:bodyPr>
            <a:normAutofit/>
          </a:bodyPr>
          <a:lstStyle/>
          <a:p>
            <a:pPr algn="just">
              <a:lnSpc>
                <a:spcPct val="115000"/>
              </a:lnSpc>
              <a:spcAft>
                <a:spcPts val="800"/>
              </a:spcAft>
            </a:pPr>
            <a:r>
              <a:rPr lang="es-MX" sz="1800" kern="100" dirty="0">
                <a:effectLst/>
                <a:latin typeface="Aptos" panose="020B0004020202020204" pitchFamily="34" charset="0"/>
                <a:ea typeface="Aptos" panose="020B0004020202020204" pitchFamily="34" charset="0"/>
                <a:cs typeface="Times New Roman" panose="02020603050405020304" pitchFamily="18" charset="0"/>
              </a:rPr>
              <a:t>Se realizó la colocación del dispositivo oclusor, realizando nuevas mediciones durante el procedimiento tanto ecocardiográficas como por fluoroscopia determinando un </a:t>
            </a:r>
            <a:r>
              <a:rPr lang="es-MX" sz="1800" kern="100" dirty="0" err="1">
                <a:effectLst/>
                <a:latin typeface="Aptos" panose="020B0004020202020204" pitchFamily="34" charset="0"/>
                <a:ea typeface="Aptos" panose="020B0004020202020204" pitchFamily="34" charset="0"/>
                <a:cs typeface="Times New Roman" panose="02020603050405020304" pitchFamily="18" charset="0"/>
              </a:rPr>
              <a:t>landing</a:t>
            </a:r>
            <a:r>
              <a:rPr lang="es-MX" sz="1800" kern="100" dirty="0">
                <a:effectLst/>
                <a:latin typeface="Aptos" panose="020B0004020202020204" pitchFamily="34" charset="0"/>
                <a:ea typeface="Aptos" panose="020B0004020202020204" pitchFamily="34" charset="0"/>
                <a:cs typeface="Times New Roman" panose="02020603050405020304" pitchFamily="18" charset="0"/>
              </a:rPr>
              <a:t> </a:t>
            </a:r>
            <a:r>
              <a:rPr lang="es-MX" sz="1800" kern="100" dirty="0" err="1">
                <a:effectLst/>
                <a:latin typeface="Aptos" panose="020B0004020202020204" pitchFamily="34" charset="0"/>
                <a:ea typeface="Aptos" panose="020B0004020202020204" pitchFamily="34" charset="0"/>
                <a:cs typeface="Times New Roman" panose="02020603050405020304" pitchFamily="18" charset="0"/>
              </a:rPr>
              <a:t>zone</a:t>
            </a:r>
            <a:r>
              <a:rPr lang="es-MX" sz="1800" kern="100" dirty="0">
                <a:effectLst/>
                <a:latin typeface="Aptos" panose="020B0004020202020204" pitchFamily="34" charset="0"/>
                <a:ea typeface="Aptos" panose="020B0004020202020204" pitchFamily="34" charset="0"/>
                <a:cs typeface="Times New Roman" panose="02020603050405020304" pitchFamily="18" charset="0"/>
              </a:rPr>
              <a:t> de 29 mm, por lo que se optó por colocar un dispositivo oclusor de 34 mm, obteniendo un porcentaje de compresión del 19%, con adecuada posición y sin fugas residuales. </a:t>
            </a:r>
          </a:p>
          <a:p>
            <a:pPr algn="just">
              <a:lnSpc>
                <a:spcPct val="115000"/>
              </a:lnSpc>
              <a:spcAft>
                <a:spcPts val="800"/>
              </a:spcAft>
            </a:pPr>
            <a:r>
              <a:rPr lang="es-MX" sz="1800" kern="100" dirty="0">
                <a:effectLst/>
                <a:latin typeface="Aptos" panose="020B0004020202020204" pitchFamily="34" charset="0"/>
                <a:ea typeface="Aptos" panose="020B0004020202020204" pitchFamily="34" charset="0"/>
                <a:cs typeface="Times New Roman" panose="02020603050405020304" pitchFamily="18" charset="0"/>
              </a:rPr>
              <a:t>El caso que se presenta es interesante debido que existen pocos reportes en la literatura de casos de cierre de orejuelas aneurismáticas de manera percutánea. Incluso los reportes de orejuelas aneurismáticas no son muchos por lo que no es posible estandarizar un tipo de tratamiento. Afortunadamente en este caso el </a:t>
            </a:r>
            <a:r>
              <a:rPr lang="es-MX" sz="1800" kern="100" dirty="0" err="1">
                <a:effectLst/>
                <a:latin typeface="Aptos" panose="020B0004020202020204" pitchFamily="34" charset="0"/>
                <a:ea typeface="Aptos" panose="020B0004020202020204" pitchFamily="34" charset="0"/>
                <a:cs typeface="Times New Roman" panose="02020603050405020304" pitchFamily="18" charset="0"/>
              </a:rPr>
              <a:t>landing</a:t>
            </a:r>
            <a:r>
              <a:rPr lang="es-MX" sz="1800" kern="100" dirty="0">
                <a:effectLst/>
                <a:latin typeface="Aptos" panose="020B0004020202020204" pitchFamily="34" charset="0"/>
                <a:ea typeface="Aptos" panose="020B0004020202020204" pitchFamily="34" charset="0"/>
                <a:cs typeface="Times New Roman" panose="02020603050405020304" pitchFamily="18" charset="0"/>
              </a:rPr>
              <a:t> </a:t>
            </a:r>
            <a:r>
              <a:rPr lang="es-MX" sz="1800" kern="100" dirty="0" err="1">
                <a:effectLst/>
                <a:latin typeface="Aptos" panose="020B0004020202020204" pitchFamily="34" charset="0"/>
                <a:ea typeface="Aptos" panose="020B0004020202020204" pitchFamily="34" charset="0"/>
                <a:cs typeface="Times New Roman" panose="02020603050405020304" pitchFamily="18" charset="0"/>
              </a:rPr>
              <a:t>zone</a:t>
            </a:r>
            <a:r>
              <a:rPr lang="es-MX" sz="1800" kern="100" dirty="0">
                <a:effectLst/>
                <a:latin typeface="Aptos" panose="020B0004020202020204" pitchFamily="34" charset="0"/>
                <a:ea typeface="Aptos" panose="020B0004020202020204" pitchFamily="34" charset="0"/>
                <a:cs typeface="Times New Roman" panose="02020603050405020304" pitchFamily="18" charset="0"/>
              </a:rPr>
              <a:t> fue adecuado para la colocación de dispositivo percutáneo, evitando así una cirugía de cierre de orejuela. </a:t>
            </a:r>
          </a:p>
          <a:p>
            <a:endParaRPr lang="es-MX" dirty="0"/>
          </a:p>
        </p:txBody>
      </p:sp>
    </p:spTree>
    <p:extLst>
      <p:ext uri="{BB962C8B-B14F-4D97-AF65-F5344CB8AC3E}">
        <p14:creationId xmlns:p14="http://schemas.microsoft.com/office/powerpoint/2010/main" val="3104338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701928-FBED-34B8-64E2-62B6FC0445CD}"/>
              </a:ext>
            </a:extLst>
          </p:cNvPr>
          <p:cNvSpPr>
            <a:spLocks noGrp="1"/>
          </p:cNvSpPr>
          <p:nvPr>
            <p:ph type="title"/>
          </p:nvPr>
        </p:nvSpPr>
        <p:spPr/>
        <p:txBody>
          <a:bodyPr/>
          <a:lstStyle/>
          <a:p>
            <a:r>
              <a:rPr lang="es-MX" dirty="0"/>
              <a:t>Ficha clínica y antecedentes </a:t>
            </a:r>
          </a:p>
        </p:txBody>
      </p:sp>
      <p:sp>
        <p:nvSpPr>
          <p:cNvPr id="3" name="Marcador de contenido 2">
            <a:extLst>
              <a:ext uri="{FF2B5EF4-FFF2-40B4-BE49-F238E27FC236}">
                <a16:creationId xmlns:a16="http://schemas.microsoft.com/office/drawing/2014/main" id="{FE9A6EBA-6150-92CD-B6AF-E8728417B2A1}"/>
              </a:ext>
            </a:extLst>
          </p:cNvPr>
          <p:cNvSpPr>
            <a:spLocks noGrp="1"/>
          </p:cNvSpPr>
          <p:nvPr>
            <p:ph idx="1"/>
          </p:nvPr>
        </p:nvSpPr>
        <p:spPr/>
        <p:txBody>
          <a:bodyPr>
            <a:normAutofit fontScale="77500" lnSpcReduction="20000"/>
          </a:bodyPr>
          <a:lstStyle/>
          <a:p>
            <a:pPr marL="0" indent="0" algn="just">
              <a:lnSpc>
                <a:spcPct val="115000"/>
              </a:lnSpc>
              <a:spcAft>
                <a:spcPts val="800"/>
              </a:spcAft>
              <a:buNone/>
            </a:pPr>
            <a:r>
              <a:rPr lang="es-MX" sz="2800" kern="100" dirty="0">
                <a:effectLst/>
                <a:latin typeface="Aptos" panose="020B0004020202020204" pitchFamily="34" charset="0"/>
                <a:ea typeface="Times New Roman" panose="02020603050405020304" pitchFamily="18" charset="0"/>
                <a:cs typeface="Times New Roman" panose="02020603050405020304" pitchFamily="18" charset="0"/>
              </a:rPr>
              <a:t>Paciente femenino de 39 años con los siguientes antecedentes de importancia: Hipertensión arterial sistémica de 2 años de diagnóstico.</a:t>
            </a:r>
          </a:p>
          <a:p>
            <a:pPr marL="0" indent="0" algn="just">
              <a:lnSpc>
                <a:spcPct val="115000"/>
              </a:lnSpc>
              <a:spcAft>
                <a:spcPts val="800"/>
              </a:spcAft>
              <a:buNone/>
            </a:pPr>
            <a:r>
              <a:rPr lang="es-MX" sz="2800" kern="100" dirty="0">
                <a:effectLst/>
                <a:latin typeface="Aptos" panose="020B0004020202020204" pitchFamily="34" charset="0"/>
                <a:ea typeface="Times New Roman" panose="02020603050405020304" pitchFamily="18" charset="0"/>
                <a:cs typeface="Times New Roman" panose="02020603050405020304" pitchFamily="18" charset="0"/>
              </a:rPr>
              <a:t>Deficiencia de factor V de Leiden en manejo con acenocumarol.  </a:t>
            </a:r>
          </a:p>
          <a:p>
            <a:pPr marL="0" indent="0" algn="just">
              <a:lnSpc>
                <a:spcPct val="115000"/>
              </a:lnSpc>
              <a:spcAft>
                <a:spcPts val="800"/>
              </a:spcAft>
              <a:buNone/>
            </a:pPr>
            <a:r>
              <a:rPr lang="es-MX" sz="2800" kern="100" dirty="0">
                <a:effectLst/>
                <a:latin typeface="Aptos" panose="020B0004020202020204" pitchFamily="34" charset="0"/>
                <a:ea typeface="Times New Roman" panose="02020603050405020304" pitchFamily="18" charset="0"/>
                <a:cs typeface="Times New Roman" panose="02020603050405020304" pitchFamily="18" charset="0"/>
              </a:rPr>
              <a:t>Evento vascular cerebral isquémico en 2011, 2022 y 2023 con secuelas motrices de hemicuerpo izquierdo y del lenguaje. </a:t>
            </a:r>
          </a:p>
          <a:p>
            <a:pPr marL="0" indent="0" algn="just">
              <a:lnSpc>
                <a:spcPct val="115000"/>
              </a:lnSpc>
              <a:spcAft>
                <a:spcPts val="800"/>
              </a:spcAft>
              <a:buNone/>
            </a:pPr>
            <a:r>
              <a:rPr lang="es-MX" sz="2800" kern="100" dirty="0">
                <a:effectLst/>
                <a:latin typeface="Aptos" panose="020B0004020202020204" pitchFamily="34" charset="0"/>
                <a:ea typeface="Times New Roman" panose="02020603050405020304" pitchFamily="18" charset="0"/>
                <a:cs typeface="Times New Roman" panose="02020603050405020304" pitchFamily="18" charset="0"/>
              </a:rPr>
              <a:t>Ablación de </a:t>
            </a:r>
            <a:r>
              <a:rPr lang="es-MX" sz="2800" kern="100" dirty="0" err="1">
                <a:effectLst/>
                <a:latin typeface="Aptos" panose="020B0004020202020204" pitchFamily="34" charset="0"/>
                <a:ea typeface="Times New Roman" panose="02020603050405020304" pitchFamily="18" charset="0"/>
                <a:cs typeface="Times New Roman" panose="02020603050405020304" pitchFamily="18" charset="0"/>
              </a:rPr>
              <a:t>flutter</a:t>
            </a:r>
            <a:r>
              <a:rPr lang="es-MX" sz="2800" kern="100" dirty="0">
                <a:effectLst/>
                <a:latin typeface="Aptos" panose="020B0004020202020204" pitchFamily="34" charset="0"/>
                <a:ea typeface="Times New Roman" panose="02020603050405020304" pitchFamily="18" charset="0"/>
                <a:cs typeface="Times New Roman" panose="02020603050405020304" pitchFamily="18" charset="0"/>
              </a:rPr>
              <a:t> auricular el 21/02/24: </a:t>
            </a:r>
            <a:r>
              <a:rPr lang="es-MX" sz="2800" kern="100" dirty="0" err="1">
                <a:effectLst/>
                <a:latin typeface="Aptos" panose="020B0004020202020204" pitchFamily="34" charset="0"/>
                <a:ea typeface="Times New Roman" panose="02020603050405020304" pitchFamily="18" charset="0"/>
                <a:cs typeface="Times New Roman" panose="02020603050405020304" pitchFamily="18" charset="0"/>
              </a:rPr>
              <a:t>flutter</a:t>
            </a:r>
            <a:r>
              <a:rPr lang="es-MX" sz="2800" kern="100" dirty="0">
                <a:effectLst/>
                <a:latin typeface="Aptos" panose="020B0004020202020204" pitchFamily="34" charset="0"/>
                <a:ea typeface="Times New Roman" panose="02020603050405020304" pitchFamily="18" charset="0"/>
                <a:cs typeface="Times New Roman" panose="02020603050405020304" pitchFamily="18" charset="0"/>
              </a:rPr>
              <a:t> auricular probable izquierdo, ablación del istmo mitral, ablación de la </a:t>
            </a:r>
            <a:r>
              <a:rPr lang="es-MX" sz="2800" kern="100" dirty="0" err="1">
                <a:effectLst/>
                <a:latin typeface="Aptos" panose="020B0004020202020204" pitchFamily="34" charset="0"/>
                <a:ea typeface="Times New Roman" panose="02020603050405020304" pitchFamily="18" charset="0"/>
                <a:cs typeface="Times New Roman" panose="02020603050405020304" pitchFamily="18" charset="0"/>
              </a:rPr>
              <a:t>carina</a:t>
            </a:r>
            <a:r>
              <a:rPr lang="es-MX" sz="2800" kern="100" dirty="0">
                <a:effectLst/>
                <a:latin typeface="Aptos" panose="020B0004020202020204" pitchFamily="34" charset="0"/>
                <a:ea typeface="Times New Roman" panose="02020603050405020304" pitchFamily="18" charset="0"/>
                <a:cs typeface="Times New Roman" panose="02020603050405020304" pitchFamily="18" charset="0"/>
              </a:rPr>
              <a:t> orejuela izquierda – vena pulmonar superior izquierda + ablación del istmo </a:t>
            </a:r>
            <a:r>
              <a:rPr lang="es-MX" sz="2800" kern="100" dirty="0" err="1">
                <a:effectLst/>
                <a:latin typeface="Aptos" panose="020B0004020202020204" pitchFamily="34" charset="0"/>
                <a:ea typeface="Times New Roman" panose="02020603050405020304" pitchFamily="18" charset="0"/>
                <a:cs typeface="Times New Roman" panose="02020603050405020304" pitchFamily="18" charset="0"/>
              </a:rPr>
              <a:t>cavotricúspideo</a:t>
            </a:r>
            <a:r>
              <a:rPr lang="es-MX" sz="2800" kern="100" dirty="0">
                <a:effectLst/>
                <a:latin typeface="Aptos" panose="020B0004020202020204" pitchFamily="34" charset="0"/>
                <a:ea typeface="Times New Roman" panose="02020603050405020304" pitchFamily="18" charset="0"/>
                <a:cs typeface="Times New Roman" panose="02020603050405020304" pitchFamily="18" charset="0"/>
              </a:rPr>
              <a:t>. Orejuela izquierda aneurismática. Ritmo sinusal final.</a:t>
            </a:r>
          </a:p>
        </p:txBody>
      </p:sp>
    </p:spTree>
    <p:extLst>
      <p:ext uri="{BB962C8B-B14F-4D97-AF65-F5344CB8AC3E}">
        <p14:creationId xmlns:p14="http://schemas.microsoft.com/office/powerpoint/2010/main" val="769839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C4BBFA-1FB6-3113-3BFF-53006A550363}"/>
              </a:ext>
            </a:extLst>
          </p:cNvPr>
          <p:cNvSpPr>
            <a:spLocks noGrp="1"/>
          </p:cNvSpPr>
          <p:nvPr>
            <p:ph type="title"/>
          </p:nvPr>
        </p:nvSpPr>
        <p:spPr/>
        <p:txBody>
          <a:bodyPr/>
          <a:lstStyle/>
          <a:p>
            <a:r>
              <a:rPr lang="es-MX" dirty="0"/>
              <a:t>Antecedentes</a:t>
            </a:r>
          </a:p>
        </p:txBody>
      </p:sp>
      <p:sp>
        <p:nvSpPr>
          <p:cNvPr id="3" name="Marcador de contenido 2">
            <a:extLst>
              <a:ext uri="{FF2B5EF4-FFF2-40B4-BE49-F238E27FC236}">
                <a16:creationId xmlns:a16="http://schemas.microsoft.com/office/drawing/2014/main" id="{D88D0C88-64F6-67D8-5F2E-A1218C30E628}"/>
              </a:ext>
            </a:extLst>
          </p:cNvPr>
          <p:cNvSpPr>
            <a:spLocks noGrp="1"/>
          </p:cNvSpPr>
          <p:nvPr>
            <p:ph idx="1"/>
          </p:nvPr>
        </p:nvSpPr>
        <p:spPr/>
        <p:txBody>
          <a:bodyPr>
            <a:normAutofit lnSpcReduction="10000"/>
          </a:bodyPr>
          <a:lstStyle/>
          <a:p>
            <a:pPr algn="just">
              <a:lnSpc>
                <a:spcPct val="115000"/>
              </a:lnSpc>
              <a:spcAft>
                <a:spcPts val="800"/>
              </a:spcAft>
            </a:pPr>
            <a:r>
              <a:rPr lang="es-MX" sz="1800" kern="100" dirty="0">
                <a:effectLst/>
                <a:latin typeface="Aptos" panose="020B0004020202020204" pitchFamily="34" charset="0"/>
                <a:ea typeface="Aptos" panose="020B0004020202020204" pitchFamily="34" charset="0"/>
                <a:cs typeface="Times New Roman" panose="02020603050405020304" pitchFamily="18" charset="0"/>
              </a:rPr>
              <a:t>Paciente con historia de episodios de taquicardia supra ventricular y con antecedente de EVC isquémico en 3 ocasiones, que fue valorada por el servicio de electrofisiología para estudio electrofisiológico y ablación de arritmia, además de valoración de cierre de orejuela de apariencia aneurismática en ecocardiogramas previos. Se realizó estudio electrofisiológico el día 21/02/24 encontrando </a:t>
            </a:r>
            <a:r>
              <a:rPr lang="es-MX" sz="1800" kern="100" dirty="0" err="1">
                <a:effectLst/>
                <a:latin typeface="Aptos" panose="020B0004020202020204" pitchFamily="34" charset="0"/>
                <a:ea typeface="Aptos" panose="020B0004020202020204" pitchFamily="34" charset="0"/>
                <a:cs typeface="Times New Roman" panose="02020603050405020304" pitchFamily="18" charset="0"/>
              </a:rPr>
              <a:t>flutter</a:t>
            </a:r>
            <a:r>
              <a:rPr lang="es-MX" sz="1800" kern="100" dirty="0">
                <a:effectLst/>
                <a:latin typeface="Aptos" panose="020B0004020202020204" pitchFamily="34" charset="0"/>
                <a:ea typeface="Aptos" panose="020B0004020202020204" pitchFamily="34" charset="0"/>
                <a:cs typeface="Times New Roman" panose="02020603050405020304" pitchFamily="18" charset="0"/>
              </a:rPr>
              <a:t> auricular, realizando en ese mismo episodio ablación de manera exitosa. </a:t>
            </a:r>
          </a:p>
          <a:p>
            <a:pPr algn="just">
              <a:lnSpc>
                <a:spcPct val="115000"/>
              </a:lnSpc>
              <a:spcAft>
                <a:spcPts val="800"/>
              </a:spcAft>
            </a:pPr>
            <a:r>
              <a:rPr lang="es-MX" sz="1800" kern="100" dirty="0">
                <a:effectLst/>
                <a:latin typeface="Aptos" panose="020B0004020202020204" pitchFamily="34" charset="0"/>
                <a:ea typeface="Aptos" panose="020B0004020202020204" pitchFamily="34" charset="0"/>
                <a:cs typeface="Times New Roman" panose="02020603050405020304" pitchFamily="18" charset="0"/>
              </a:rPr>
              <a:t>Se consideró candidata a cierre de orejuela por haber presentados tres eventos vasculares cerebrales previos, añadido a un estado protrombótico por la deficiencia del factor V de Leiden y por presentar una orejuela de tamaño poco convencional con susceptibilidad para formar trombos, por lo que se realizó ecocardiograma transtorácico y transesofágico para caracterizar de mejor manera la anatomía de la orejuela.</a:t>
            </a:r>
          </a:p>
        </p:txBody>
      </p:sp>
    </p:spTree>
    <p:extLst>
      <p:ext uri="{BB962C8B-B14F-4D97-AF65-F5344CB8AC3E}">
        <p14:creationId xmlns:p14="http://schemas.microsoft.com/office/powerpoint/2010/main" val="926251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0D537E-34B5-7DA9-8906-566423D9F2AD}"/>
              </a:ext>
            </a:extLst>
          </p:cNvPr>
          <p:cNvSpPr>
            <a:spLocks noGrp="1"/>
          </p:cNvSpPr>
          <p:nvPr>
            <p:ph type="title"/>
          </p:nvPr>
        </p:nvSpPr>
        <p:spPr/>
        <p:txBody>
          <a:bodyPr/>
          <a:lstStyle/>
          <a:p>
            <a:pPr algn="ctr"/>
            <a:r>
              <a:rPr lang="es-MX" dirty="0"/>
              <a:t>ECOCARDIOGRAMA TRANSTORACICO 12/02/2024: </a:t>
            </a:r>
          </a:p>
        </p:txBody>
      </p:sp>
      <p:sp>
        <p:nvSpPr>
          <p:cNvPr id="3" name="Marcador de contenido 2">
            <a:extLst>
              <a:ext uri="{FF2B5EF4-FFF2-40B4-BE49-F238E27FC236}">
                <a16:creationId xmlns:a16="http://schemas.microsoft.com/office/drawing/2014/main" id="{2B362712-1349-6DBC-A655-43BD1B0735A6}"/>
              </a:ext>
            </a:extLst>
          </p:cNvPr>
          <p:cNvSpPr>
            <a:spLocks noGrp="1"/>
          </p:cNvSpPr>
          <p:nvPr>
            <p:ph idx="1"/>
          </p:nvPr>
        </p:nvSpPr>
        <p:spPr/>
        <p:txBody>
          <a:bodyPr>
            <a:normAutofit/>
          </a:bodyPr>
          <a:lstStyle/>
          <a:p>
            <a:pPr algn="just">
              <a:lnSpc>
                <a:spcPct val="115000"/>
              </a:lnSpc>
              <a:spcAft>
                <a:spcPts val="800"/>
              </a:spcAft>
            </a:pPr>
            <a:r>
              <a:rPr lang="es-MX" sz="1800" kern="100" dirty="0">
                <a:effectLst/>
                <a:latin typeface="Aptos" panose="020B0004020202020204" pitchFamily="34" charset="0"/>
                <a:ea typeface="Times New Roman" panose="02020603050405020304" pitchFamily="18" charset="0"/>
                <a:cs typeface="Times New Roman" panose="02020603050405020304" pitchFamily="18" charset="0"/>
              </a:rPr>
              <a:t>Ventrículo izquierdo con dilatación leve en diámetro </a:t>
            </a:r>
            <a:r>
              <a:rPr lang="es-MX" sz="1800" kern="100" dirty="0" err="1">
                <a:effectLst/>
                <a:latin typeface="Aptos" panose="020B0004020202020204" pitchFamily="34" charset="0"/>
                <a:ea typeface="Times New Roman" panose="02020603050405020304" pitchFamily="18" charset="0"/>
                <a:cs typeface="Times New Roman" panose="02020603050405020304" pitchFamily="18" charset="0"/>
              </a:rPr>
              <a:t>telesistólico</a:t>
            </a:r>
            <a:r>
              <a:rPr lang="es-MX" sz="1800" kern="100" dirty="0">
                <a:effectLst/>
                <a:latin typeface="Aptos" panose="020B0004020202020204" pitchFamily="34" charset="0"/>
                <a:ea typeface="Times New Roman" panose="02020603050405020304" pitchFamily="18" charset="0"/>
                <a:cs typeface="Times New Roman" panose="02020603050405020304" pitchFamily="18" charset="0"/>
              </a:rPr>
              <a:t> y </a:t>
            </a:r>
            <a:r>
              <a:rPr lang="es-MX" sz="1800" kern="100" dirty="0" err="1">
                <a:effectLst/>
                <a:latin typeface="Aptos" panose="020B0004020202020204" pitchFamily="34" charset="0"/>
                <a:ea typeface="Times New Roman" panose="02020603050405020304" pitchFamily="18" charset="0"/>
                <a:cs typeface="Times New Roman" panose="02020603050405020304" pitchFamily="18" charset="0"/>
              </a:rPr>
              <a:t>telediastólico</a:t>
            </a:r>
            <a:r>
              <a:rPr lang="es-MX" sz="1800" kern="100" dirty="0">
                <a:effectLst/>
                <a:latin typeface="Aptos" panose="020B0004020202020204" pitchFamily="34" charset="0"/>
                <a:ea typeface="Times New Roman" panose="02020603050405020304" pitchFamily="18" charset="0"/>
                <a:cs typeface="Times New Roman" panose="02020603050405020304" pitchFamily="18" charset="0"/>
              </a:rPr>
              <a:t>. Geometría normal. Con aneurisma apical. Función Sistólica levemente deteriorada por fracción de expulsión Simpson 48%. Ventrículo derecho normal. Aurícula izquierda levemente dilatada. Válvula mitral con insuficiencia leve. Válvula aórtica normal.</a:t>
            </a:r>
          </a:p>
          <a:p>
            <a:pPr algn="just">
              <a:lnSpc>
                <a:spcPct val="115000"/>
              </a:lnSpc>
              <a:spcAft>
                <a:spcPts val="800"/>
              </a:spcAft>
            </a:pPr>
            <a:r>
              <a:rPr lang="es-MX" sz="1800" kern="100" dirty="0">
                <a:effectLst/>
                <a:latin typeface="Aptos" panose="020B0004020202020204" pitchFamily="34" charset="0"/>
                <a:ea typeface="Times New Roman" panose="02020603050405020304" pitchFamily="18" charset="0"/>
                <a:cs typeface="Times New Roman" panose="02020603050405020304" pitchFamily="18" charset="0"/>
              </a:rPr>
              <a:t>Válvula pulmonar con insuficiencia leve.</a:t>
            </a:r>
          </a:p>
          <a:p>
            <a:pPr algn="just">
              <a:lnSpc>
                <a:spcPct val="115000"/>
              </a:lnSpc>
              <a:spcAft>
                <a:spcPts val="800"/>
              </a:spcAft>
            </a:pPr>
            <a:r>
              <a:rPr lang="es-MX" sz="1800" kern="100" dirty="0">
                <a:effectLst/>
                <a:latin typeface="Aptos" panose="020B0004020202020204" pitchFamily="34" charset="0"/>
                <a:ea typeface="Times New Roman" panose="02020603050405020304" pitchFamily="18" charset="0"/>
                <a:cs typeface="Times New Roman" panose="02020603050405020304" pitchFamily="18" charset="0"/>
              </a:rPr>
              <a:t>Válvula tricúspide con insuficiencia leve. </a:t>
            </a:r>
          </a:p>
          <a:p>
            <a:pPr algn="just">
              <a:lnSpc>
                <a:spcPct val="115000"/>
              </a:lnSpc>
              <a:spcAft>
                <a:spcPts val="800"/>
              </a:spcAft>
            </a:pPr>
            <a:r>
              <a:rPr lang="es-MX" sz="1800" kern="100" dirty="0">
                <a:effectLst/>
                <a:latin typeface="Aptos" panose="020B0004020202020204" pitchFamily="34" charset="0"/>
                <a:ea typeface="Times New Roman" panose="02020603050405020304" pitchFamily="18" charset="0"/>
                <a:cs typeface="Times New Roman" panose="02020603050405020304" pitchFamily="18" charset="0"/>
              </a:rPr>
              <a:t>En ecocardiograma transesofágico se muestra orejuela izquierda severamente dilatada (aneurismática), sin trombos en su interior, velocidades normales. Las mediciones se encuentran en la tabla anexa. </a:t>
            </a:r>
          </a:p>
          <a:p>
            <a:pPr algn="just">
              <a:lnSpc>
                <a:spcPct val="115000"/>
              </a:lnSpc>
              <a:spcAft>
                <a:spcPts val="800"/>
              </a:spcAft>
            </a:pPr>
            <a:endParaRPr lang="es-MX" sz="11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9506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CE1B1B-E1BF-360D-5279-EB16990482FD}"/>
              </a:ext>
            </a:extLst>
          </p:cNvPr>
          <p:cNvSpPr>
            <a:spLocks noGrp="1"/>
          </p:cNvSpPr>
          <p:nvPr>
            <p:ph type="title"/>
          </p:nvPr>
        </p:nvSpPr>
        <p:spPr/>
        <p:txBody>
          <a:bodyPr/>
          <a:lstStyle/>
          <a:p>
            <a:r>
              <a:rPr lang="es-MX" dirty="0"/>
              <a:t>Medidas de la orejuela</a:t>
            </a:r>
          </a:p>
        </p:txBody>
      </p:sp>
      <p:graphicFrame>
        <p:nvGraphicFramePr>
          <p:cNvPr id="9" name="Marcador de contenido 8">
            <a:extLst>
              <a:ext uri="{FF2B5EF4-FFF2-40B4-BE49-F238E27FC236}">
                <a16:creationId xmlns:a16="http://schemas.microsoft.com/office/drawing/2014/main" id="{50987576-DACC-A028-57E6-0FE403D3A7FD}"/>
              </a:ext>
            </a:extLst>
          </p:cNvPr>
          <p:cNvGraphicFramePr>
            <a:graphicFrameLocks noGrp="1"/>
          </p:cNvGraphicFramePr>
          <p:nvPr>
            <p:ph idx="1"/>
            <p:extLst>
              <p:ext uri="{D42A27DB-BD31-4B8C-83A1-F6EECF244321}">
                <p14:modId xmlns:p14="http://schemas.microsoft.com/office/powerpoint/2010/main" val="3461179810"/>
              </p:ext>
            </p:extLst>
          </p:nvPr>
        </p:nvGraphicFramePr>
        <p:xfrm>
          <a:off x="628650" y="2105246"/>
          <a:ext cx="7886700" cy="3689496"/>
        </p:xfrm>
        <a:graphic>
          <a:graphicData uri="http://schemas.openxmlformats.org/drawingml/2006/table">
            <a:tbl>
              <a:tblPr firstRow="1" firstCol="1" bandRow="1"/>
              <a:tblGrid>
                <a:gridCol w="1307566">
                  <a:extLst>
                    <a:ext uri="{9D8B030D-6E8A-4147-A177-3AD203B41FA5}">
                      <a16:colId xmlns:a16="http://schemas.microsoft.com/office/drawing/2014/main" val="3752551161"/>
                    </a:ext>
                  </a:extLst>
                </a:gridCol>
                <a:gridCol w="1308990">
                  <a:extLst>
                    <a:ext uri="{9D8B030D-6E8A-4147-A177-3AD203B41FA5}">
                      <a16:colId xmlns:a16="http://schemas.microsoft.com/office/drawing/2014/main" val="3592266849"/>
                    </a:ext>
                  </a:extLst>
                </a:gridCol>
                <a:gridCol w="1294746">
                  <a:extLst>
                    <a:ext uri="{9D8B030D-6E8A-4147-A177-3AD203B41FA5}">
                      <a16:colId xmlns:a16="http://schemas.microsoft.com/office/drawing/2014/main" val="3638255381"/>
                    </a:ext>
                  </a:extLst>
                </a:gridCol>
                <a:gridCol w="1305429">
                  <a:extLst>
                    <a:ext uri="{9D8B030D-6E8A-4147-A177-3AD203B41FA5}">
                      <a16:colId xmlns:a16="http://schemas.microsoft.com/office/drawing/2014/main" val="2155529157"/>
                    </a:ext>
                  </a:extLst>
                </a:gridCol>
                <a:gridCol w="1357418">
                  <a:extLst>
                    <a:ext uri="{9D8B030D-6E8A-4147-A177-3AD203B41FA5}">
                      <a16:colId xmlns:a16="http://schemas.microsoft.com/office/drawing/2014/main" val="979023277"/>
                    </a:ext>
                  </a:extLst>
                </a:gridCol>
                <a:gridCol w="1312551">
                  <a:extLst>
                    <a:ext uri="{9D8B030D-6E8A-4147-A177-3AD203B41FA5}">
                      <a16:colId xmlns:a16="http://schemas.microsoft.com/office/drawing/2014/main" val="3759685126"/>
                    </a:ext>
                  </a:extLst>
                </a:gridCol>
              </a:tblGrid>
              <a:tr h="1385113">
                <a:tc>
                  <a:txBody>
                    <a:bodyPr/>
                    <a:lstStyle/>
                    <a:p>
                      <a:pPr algn="just">
                        <a:lnSpc>
                          <a:spcPct val="115000"/>
                        </a:lnSpc>
                        <a:spcAft>
                          <a:spcPts val="800"/>
                        </a:spcAft>
                      </a:pPr>
                      <a:r>
                        <a:rPr lang="es-MX" sz="1000" b="1" kern="100">
                          <a:solidFill>
                            <a:srgbClr val="000000"/>
                          </a:solidFill>
                          <a:effectLst/>
                          <a:highlight>
                            <a:srgbClr val="E8E8E8"/>
                          </a:highlight>
                          <a:latin typeface="Aptos" panose="020B0004020202020204" pitchFamily="34" charset="0"/>
                          <a:ea typeface="Aptos" panose="020B0004020202020204" pitchFamily="34" charset="0"/>
                          <a:cs typeface="Times New Roman" panose="02020603050405020304" pitchFamily="18" charset="0"/>
                        </a:rPr>
                        <a:t>Proyección esófago medio</a:t>
                      </a:r>
                      <a:endParaRPr lang="es-MX" sz="1200" kern="100">
                        <a:effectLst/>
                        <a:highlight>
                          <a:srgbClr val="E8E8E8"/>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just">
                        <a:lnSpc>
                          <a:spcPct val="115000"/>
                        </a:lnSpc>
                        <a:spcAft>
                          <a:spcPts val="800"/>
                        </a:spcAft>
                      </a:pPr>
                      <a:r>
                        <a:rPr lang="es-MX" sz="1000" b="1" kern="100">
                          <a:solidFill>
                            <a:srgbClr val="000000"/>
                          </a:solidFill>
                          <a:effectLst/>
                          <a:highlight>
                            <a:srgbClr val="E8E8E8"/>
                          </a:highlight>
                          <a:latin typeface="Aptos" panose="020B0004020202020204" pitchFamily="34" charset="0"/>
                          <a:ea typeface="Aptos" panose="020B0004020202020204" pitchFamily="34" charset="0"/>
                          <a:cs typeface="Times New Roman" panose="02020603050405020304" pitchFamily="18" charset="0"/>
                        </a:rPr>
                        <a:t>Técnica de adquisición de landing zone</a:t>
                      </a:r>
                      <a:endParaRPr lang="es-MX" sz="1200" kern="100">
                        <a:effectLst/>
                        <a:highlight>
                          <a:srgbClr val="E8E8E8"/>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just">
                        <a:lnSpc>
                          <a:spcPct val="115000"/>
                        </a:lnSpc>
                        <a:spcAft>
                          <a:spcPts val="800"/>
                        </a:spcAft>
                      </a:pPr>
                      <a:r>
                        <a:rPr lang="es-MX" sz="1000" b="1" kern="100">
                          <a:solidFill>
                            <a:srgbClr val="000000"/>
                          </a:solidFill>
                          <a:effectLst/>
                          <a:highlight>
                            <a:srgbClr val="E8E8E8"/>
                          </a:highlight>
                          <a:latin typeface="Aptos" panose="020B0004020202020204" pitchFamily="34" charset="0"/>
                          <a:ea typeface="Aptos" panose="020B0004020202020204" pitchFamily="34" charset="0"/>
                          <a:cs typeface="Times New Roman" panose="02020603050405020304" pitchFamily="18" charset="0"/>
                        </a:rPr>
                        <a:t>Landing zone</a:t>
                      </a:r>
                      <a:endParaRPr lang="es-MX" sz="1200" kern="100">
                        <a:effectLst/>
                        <a:highlight>
                          <a:srgbClr val="E8E8E8"/>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just">
                        <a:lnSpc>
                          <a:spcPct val="115000"/>
                        </a:lnSpc>
                        <a:spcAft>
                          <a:spcPts val="800"/>
                        </a:spcAft>
                      </a:pPr>
                      <a:r>
                        <a:rPr lang="es-MX" sz="1000" b="1" kern="100">
                          <a:solidFill>
                            <a:srgbClr val="000000"/>
                          </a:solidFill>
                          <a:effectLst/>
                          <a:highlight>
                            <a:srgbClr val="E8E8E8"/>
                          </a:highlight>
                          <a:latin typeface="Aptos" panose="020B0004020202020204" pitchFamily="34" charset="0"/>
                          <a:ea typeface="Aptos" panose="020B0004020202020204" pitchFamily="34" charset="0"/>
                          <a:cs typeface="Times New Roman" panose="02020603050405020304" pitchFamily="18" charset="0"/>
                        </a:rPr>
                        <a:t>Diámetro de boca de orejuela izquierda (de circunfleja a punta de ligamento de Marshall)</a:t>
                      </a:r>
                      <a:endParaRPr lang="es-MX" sz="1200" kern="100">
                        <a:effectLst/>
                        <a:highlight>
                          <a:srgbClr val="E8E8E8"/>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just">
                        <a:lnSpc>
                          <a:spcPct val="115000"/>
                        </a:lnSpc>
                        <a:spcAft>
                          <a:spcPts val="800"/>
                        </a:spcAft>
                      </a:pPr>
                      <a:r>
                        <a:rPr lang="es-MX" sz="1000" b="1" kern="100">
                          <a:solidFill>
                            <a:srgbClr val="000000"/>
                          </a:solidFill>
                          <a:effectLst/>
                          <a:highlight>
                            <a:srgbClr val="E8E8E8"/>
                          </a:highlight>
                          <a:latin typeface="Aptos" panose="020B0004020202020204" pitchFamily="34" charset="0"/>
                          <a:ea typeface="Aptos" panose="020B0004020202020204" pitchFamily="34" charset="0"/>
                          <a:cs typeface="Times New Roman" panose="02020603050405020304" pitchFamily="18" charset="0"/>
                        </a:rPr>
                        <a:t>Profundidad de orejuela izquierda (de landing zone a pared contralateral)</a:t>
                      </a:r>
                      <a:endParaRPr lang="es-MX" sz="1200" kern="100">
                        <a:effectLst/>
                        <a:highlight>
                          <a:srgbClr val="E8E8E8"/>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just">
                        <a:lnSpc>
                          <a:spcPct val="115000"/>
                        </a:lnSpc>
                        <a:spcAft>
                          <a:spcPts val="800"/>
                        </a:spcAft>
                      </a:pPr>
                      <a:r>
                        <a:rPr lang="es-MX" sz="1000" b="1" kern="100">
                          <a:solidFill>
                            <a:srgbClr val="000000"/>
                          </a:solidFill>
                          <a:effectLst/>
                          <a:highlight>
                            <a:srgbClr val="E8E8E8"/>
                          </a:highlight>
                          <a:latin typeface="Aptos" panose="020B0004020202020204" pitchFamily="34" charset="0"/>
                          <a:ea typeface="Aptos" panose="020B0004020202020204" pitchFamily="34" charset="0"/>
                          <a:cs typeface="Times New Roman" panose="02020603050405020304" pitchFamily="18" charset="0"/>
                        </a:rPr>
                        <a:t>Profundidad de orejuela izquierda (desde la boca a la punta de la orejuela izquierda)</a:t>
                      </a:r>
                      <a:endParaRPr lang="es-MX" sz="1200" kern="100">
                        <a:effectLst/>
                        <a:highlight>
                          <a:srgbClr val="E8E8E8"/>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127520494"/>
                  </a:ext>
                </a:extLst>
              </a:tr>
              <a:tr h="877826">
                <a:tc>
                  <a:txBody>
                    <a:bodyPr/>
                    <a:lstStyle/>
                    <a:p>
                      <a:pPr algn="just">
                        <a:lnSpc>
                          <a:spcPct val="115000"/>
                        </a:lnSpc>
                        <a:spcAft>
                          <a:spcPts val="800"/>
                        </a:spcAft>
                      </a:pPr>
                      <a:r>
                        <a:rPr lang="es-MX" sz="1100" kern="100">
                          <a:effectLst/>
                          <a:latin typeface="Aptos" panose="020B0004020202020204" pitchFamily="34" charset="0"/>
                          <a:ea typeface="Aptos" panose="020B0004020202020204" pitchFamily="34" charset="0"/>
                          <a:cs typeface="Times New Roman" panose="02020603050405020304" pitchFamily="18" charset="0"/>
                        </a:rPr>
                        <a:t>0 grados</a:t>
                      </a:r>
                      <a:endParaRPr lang="es-MX"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algn="just">
                        <a:lnSpc>
                          <a:spcPct val="115000"/>
                        </a:lnSpc>
                        <a:spcAft>
                          <a:spcPts val="800"/>
                        </a:spcAft>
                      </a:pPr>
                      <a:r>
                        <a:rPr lang="es-MX" sz="1000" kern="100">
                          <a:effectLst/>
                          <a:latin typeface="Aptos" panose="020B0004020202020204" pitchFamily="34" charset="0"/>
                          <a:ea typeface="Aptos" panose="020B0004020202020204" pitchFamily="34" charset="0"/>
                          <a:cs typeface="Times New Roman" panose="02020603050405020304" pitchFamily="18" charset="0"/>
                        </a:rPr>
                        <a:t>Desde la pared de la OI a la altura de la circunfleja hasta la pare opuesta situada a 2 cm debajo de la punta de la cresta lateral.</a:t>
                      </a:r>
                      <a:endParaRPr lang="es-MX"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800"/>
                        </a:spcAft>
                      </a:pPr>
                      <a:r>
                        <a:rPr lang="es-MX" sz="1100" kern="100">
                          <a:effectLst/>
                          <a:latin typeface="Aptos" panose="020B0004020202020204" pitchFamily="34" charset="0"/>
                          <a:ea typeface="Aptos" panose="020B0004020202020204" pitchFamily="34" charset="0"/>
                          <a:cs typeface="Times New Roman" panose="02020603050405020304" pitchFamily="18" charset="0"/>
                        </a:rPr>
                        <a:t>20 mm</a:t>
                      </a:r>
                      <a:endParaRPr lang="es-MX"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800"/>
                        </a:spcAft>
                      </a:pPr>
                      <a:r>
                        <a:rPr lang="es-MX" sz="1100" kern="100">
                          <a:effectLst/>
                          <a:latin typeface="Aptos" panose="020B0004020202020204" pitchFamily="34" charset="0"/>
                          <a:ea typeface="Aptos" panose="020B0004020202020204" pitchFamily="34" charset="0"/>
                          <a:cs typeface="Times New Roman" panose="02020603050405020304" pitchFamily="18" charset="0"/>
                        </a:rPr>
                        <a:t>19 mm</a:t>
                      </a:r>
                      <a:endParaRPr lang="es-MX"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800"/>
                        </a:spcAft>
                      </a:pPr>
                      <a:r>
                        <a:rPr lang="es-MX" sz="1100" kern="100">
                          <a:effectLst/>
                          <a:latin typeface="Aptos" panose="020B0004020202020204" pitchFamily="34" charset="0"/>
                          <a:ea typeface="Aptos" panose="020B0004020202020204" pitchFamily="34" charset="0"/>
                          <a:cs typeface="Times New Roman" panose="02020603050405020304" pitchFamily="18" charset="0"/>
                        </a:rPr>
                        <a:t>32 mm</a:t>
                      </a:r>
                      <a:endParaRPr lang="es-MX"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800"/>
                        </a:spcAft>
                      </a:pPr>
                      <a:r>
                        <a:rPr lang="es-MX" sz="1100" kern="100">
                          <a:effectLst/>
                          <a:latin typeface="Aptos" panose="020B0004020202020204" pitchFamily="34" charset="0"/>
                          <a:ea typeface="Aptos" panose="020B0004020202020204" pitchFamily="34" charset="0"/>
                          <a:cs typeface="Times New Roman" panose="02020603050405020304" pitchFamily="18" charset="0"/>
                        </a:rPr>
                        <a:t>50 mm</a:t>
                      </a:r>
                      <a:endParaRPr lang="es-MX"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es-MX" sz="1100" kern="100">
                          <a:effectLst/>
                          <a:latin typeface="Aptos" panose="020B0004020202020204" pitchFamily="34" charset="0"/>
                          <a:ea typeface="Aptos" panose="020B0004020202020204" pitchFamily="34" charset="0"/>
                          <a:cs typeface="Times New Roman" panose="02020603050405020304" pitchFamily="18" charset="0"/>
                        </a:rPr>
                        <a:t> </a:t>
                      </a:r>
                      <a:endParaRPr lang="es-MX"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es-MX" sz="1100" kern="100">
                          <a:effectLst/>
                          <a:latin typeface="Aptos" panose="020B0004020202020204" pitchFamily="34" charset="0"/>
                          <a:ea typeface="Aptos" panose="020B0004020202020204" pitchFamily="34" charset="0"/>
                          <a:cs typeface="Times New Roman" panose="02020603050405020304" pitchFamily="18" charset="0"/>
                        </a:rPr>
                        <a:t> </a:t>
                      </a:r>
                      <a:endParaRPr lang="es-MX"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4902758"/>
                  </a:ext>
                </a:extLst>
              </a:tr>
              <a:tr h="877826">
                <a:tc>
                  <a:txBody>
                    <a:bodyPr/>
                    <a:lstStyle/>
                    <a:p>
                      <a:pPr algn="just">
                        <a:lnSpc>
                          <a:spcPct val="115000"/>
                        </a:lnSpc>
                        <a:spcAft>
                          <a:spcPts val="800"/>
                        </a:spcAft>
                      </a:pPr>
                      <a:r>
                        <a:rPr lang="es-MX" sz="1100" kern="100">
                          <a:effectLst/>
                          <a:latin typeface="Aptos" panose="020B0004020202020204" pitchFamily="34" charset="0"/>
                          <a:ea typeface="Aptos" panose="020B0004020202020204" pitchFamily="34" charset="0"/>
                          <a:cs typeface="Times New Roman" panose="02020603050405020304" pitchFamily="18" charset="0"/>
                        </a:rPr>
                        <a:t>45 grados </a:t>
                      </a:r>
                      <a:endParaRPr lang="es-MX"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s-MX"/>
                    </a:p>
                  </a:txBody>
                  <a:tcPr/>
                </a:tc>
                <a:tc>
                  <a:txBody>
                    <a:bodyPr/>
                    <a:lstStyle/>
                    <a:p>
                      <a:pPr algn="just">
                        <a:lnSpc>
                          <a:spcPct val="115000"/>
                        </a:lnSpc>
                        <a:spcAft>
                          <a:spcPts val="800"/>
                        </a:spcAft>
                      </a:pPr>
                      <a:r>
                        <a:rPr lang="es-MX" sz="1100" kern="100" dirty="0">
                          <a:effectLst/>
                          <a:latin typeface="Aptos" panose="020B0004020202020204" pitchFamily="34" charset="0"/>
                          <a:ea typeface="Aptos" panose="020B0004020202020204" pitchFamily="34" charset="0"/>
                          <a:cs typeface="Times New Roman" panose="02020603050405020304" pitchFamily="18" charset="0"/>
                        </a:rPr>
                        <a:t>26 mm</a:t>
                      </a:r>
                      <a:endParaRPr lang="es-MX"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800"/>
                        </a:spcAft>
                      </a:pPr>
                      <a:r>
                        <a:rPr lang="es-MX" sz="1100" kern="100">
                          <a:effectLst/>
                          <a:latin typeface="Aptos" panose="020B0004020202020204" pitchFamily="34" charset="0"/>
                          <a:ea typeface="Aptos" panose="020B0004020202020204" pitchFamily="34" charset="0"/>
                          <a:cs typeface="Times New Roman" panose="02020603050405020304" pitchFamily="18" charset="0"/>
                        </a:rPr>
                        <a:t>19 mm</a:t>
                      </a:r>
                      <a:endParaRPr lang="es-MX"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800"/>
                        </a:spcAft>
                      </a:pPr>
                      <a:r>
                        <a:rPr lang="es-MX" sz="1100" kern="100">
                          <a:effectLst/>
                          <a:latin typeface="Aptos" panose="020B0004020202020204" pitchFamily="34" charset="0"/>
                          <a:ea typeface="Aptos" panose="020B0004020202020204" pitchFamily="34" charset="0"/>
                          <a:cs typeface="Times New Roman" panose="02020603050405020304" pitchFamily="18" charset="0"/>
                        </a:rPr>
                        <a:t>25 mm</a:t>
                      </a:r>
                      <a:endParaRPr lang="es-MX"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800"/>
                        </a:spcAft>
                      </a:pPr>
                      <a:r>
                        <a:rPr lang="es-MX" sz="1100" kern="100">
                          <a:effectLst/>
                          <a:latin typeface="Aptos" panose="020B0004020202020204" pitchFamily="34" charset="0"/>
                          <a:ea typeface="Aptos" panose="020B0004020202020204" pitchFamily="34" charset="0"/>
                          <a:cs typeface="Times New Roman" panose="02020603050405020304" pitchFamily="18" charset="0"/>
                        </a:rPr>
                        <a:t>58 mm</a:t>
                      </a:r>
                      <a:endParaRPr lang="es-MX"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es-MX" sz="1100" kern="100">
                          <a:effectLst/>
                          <a:latin typeface="Aptos" panose="020B0004020202020204" pitchFamily="34" charset="0"/>
                          <a:ea typeface="Aptos" panose="020B0004020202020204" pitchFamily="34" charset="0"/>
                          <a:cs typeface="Times New Roman" panose="02020603050405020304" pitchFamily="18" charset="0"/>
                        </a:rPr>
                        <a:t> </a:t>
                      </a:r>
                      <a:endParaRPr lang="es-MX"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es-MX" sz="1100" kern="100">
                          <a:effectLst/>
                          <a:latin typeface="Aptos" panose="020B0004020202020204" pitchFamily="34" charset="0"/>
                          <a:ea typeface="Aptos" panose="020B0004020202020204" pitchFamily="34" charset="0"/>
                          <a:cs typeface="Times New Roman" panose="02020603050405020304" pitchFamily="18" charset="0"/>
                        </a:rPr>
                        <a:t> </a:t>
                      </a:r>
                      <a:endParaRPr lang="es-MX"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7740263"/>
                  </a:ext>
                </a:extLst>
              </a:tr>
              <a:tr h="548731">
                <a:tc>
                  <a:txBody>
                    <a:bodyPr/>
                    <a:lstStyle/>
                    <a:p>
                      <a:pPr algn="just">
                        <a:lnSpc>
                          <a:spcPct val="115000"/>
                        </a:lnSpc>
                        <a:spcAft>
                          <a:spcPts val="800"/>
                        </a:spcAft>
                      </a:pPr>
                      <a:r>
                        <a:rPr lang="es-MX" sz="1100" kern="100">
                          <a:effectLst/>
                          <a:latin typeface="Aptos" panose="020B0004020202020204" pitchFamily="34" charset="0"/>
                          <a:ea typeface="Aptos" panose="020B0004020202020204" pitchFamily="34" charset="0"/>
                          <a:cs typeface="Times New Roman" panose="02020603050405020304" pitchFamily="18" charset="0"/>
                        </a:rPr>
                        <a:t>90 grados</a:t>
                      </a:r>
                      <a:endParaRPr lang="es-MX"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s-MX"/>
                    </a:p>
                  </a:txBody>
                  <a:tcPr/>
                </a:tc>
                <a:tc>
                  <a:txBody>
                    <a:bodyPr/>
                    <a:lstStyle/>
                    <a:p>
                      <a:pPr algn="just">
                        <a:lnSpc>
                          <a:spcPct val="115000"/>
                        </a:lnSpc>
                        <a:spcAft>
                          <a:spcPts val="800"/>
                        </a:spcAft>
                      </a:pPr>
                      <a:r>
                        <a:rPr lang="es-MX" sz="1100" kern="100">
                          <a:effectLst/>
                          <a:latin typeface="Aptos" panose="020B0004020202020204" pitchFamily="34" charset="0"/>
                          <a:ea typeface="Aptos" panose="020B0004020202020204" pitchFamily="34" charset="0"/>
                          <a:cs typeface="Times New Roman" panose="02020603050405020304" pitchFamily="18" charset="0"/>
                        </a:rPr>
                        <a:t>27 mm</a:t>
                      </a:r>
                      <a:endParaRPr lang="es-MX"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800"/>
                        </a:spcAft>
                      </a:pPr>
                      <a:r>
                        <a:rPr lang="es-MX" sz="1100" kern="100">
                          <a:effectLst/>
                          <a:latin typeface="Aptos" panose="020B0004020202020204" pitchFamily="34" charset="0"/>
                          <a:ea typeface="Aptos" panose="020B0004020202020204" pitchFamily="34" charset="0"/>
                          <a:cs typeface="Times New Roman" panose="02020603050405020304" pitchFamily="18" charset="0"/>
                        </a:rPr>
                        <a:t>20 mm</a:t>
                      </a:r>
                      <a:endParaRPr lang="es-MX"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800"/>
                        </a:spcAft>
                      </a:pPr>
                      <a:r>
                        <a:rPr lang="es-MX" sz="1100" kern="100">
                          <a:effectLst/>
                          <a:latin typeface="Aptos" panose="020B0004020202020204" pitchFamily="34" charset="0"/>
                          <a:ea typeface="Aptos" panose="020B0004020202020204" pitchFamily="34" charset="0"/>
                          <a:cs typeface="Times New Roman" panose="02020603050405020304" pitchFamily="18" charset="0"/>
                        </a:rPr>
                        <a:t>31 mm</a:t>
                      </a:r>
                      <a:endParaRPr lang="es-MX"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800"/>
                        </a:spcAft>
                      </a:pPr>
                      <a:r>
                        <a:rPr lang="es-MX" sz="1100" kern="100" dirty="0">
                          <a:effectLst/>
                          <a:latin typeface="Aptos" panose="020B0004020202020204" pitchFamily="34" charset="0"/>
                          <a:ea typeface="Aptos" panose="020B0004020202020204" pitchFamily="34" charset="0"/>
                          <a:cs typeface="Times New Roman" panose="02020603050405020304" pitchFamily="18" charset="0"/>
                        </a:rPr>
                        <a:t>50 mm</a:t>
                      </a:r>
                      <a:endParaRPr lang="es-MX"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9953854"/>
                  </a:ext>
                </a:extLst>
              </a:tr>
            </a:tbl>
          </a:graphicData>
        </a:graphic>
      </p:graphicFrame>
      <p:sp>
        <p:nvSpPr>
          <p:cNvPr id="11" name="Rectangle 3">
            <a:extLst>
              <a:ext uri="{FF2B5EF4-FFF2-40B4-BE49-F238E27FC236}">
                <a16:creationId xmlns:a16="http://schemas.microsoft.com/office/drawing/2014/main" id="{53802688-CCB9-D4CD-8E70-5A5AF8755E4F}"/>
              </a:ext>
            </a:extLst>
          </p:cNvPr>
          <p:cNvSpPr>
            <a:spLocks noChangeArrowheads="1"/>
          </p:cNvSpPr>
          <p:nvPr/>
        </p:nvSpPr>
        <p:spPr bwMode="auto">
          <a:xfrm>
            <a:off x="1055688" y="2379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Tree>
    <p:extLst>
      <p:ext uri="{BB962C8B-B14F-4D97-AF65-F5344CB8AC3E}">
        <p14:creationId xmlns:p14="http://schemas.microsoft.com/office/powerpoint/2010/main" val="134021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319919-1D6B-C1E4-DAFF-F0345570F58A}"/>
              </a:ext>
            </a:extLst>
          </p:cNvPr>
          <p:cNvSpPr>
            <a:spLocks noGrp="1"/>
          </p:cNvSpPr>
          <p:nvPr>
            <p:ph type="title"/>
          </p:nvPr>
        </p:nvSpPr>
        <p:spPr/>
        <p:txBody>
          <a:bodyPr/>
          <a:lstStyle/>
          <a:p>
            <a:r>
              <a:rPr lang="es-MX" dirty="0"/>
              <a:t>Resumen clínico </a:t>
            </a:r>
          </a:p>
        </p:txBody>
      </p:sp>
      <p:sp>
        <p:nvSpPr>
          <p:cNvPr id="3" name="Marcador de contenido 2">
            <a:extLst>
              <a:ext uri="{FF2B5EF4-FFF2-40B4-BE49-F238E27FC236}">
                <a16:creationId xmlns:a16="http://schemas.microsoft.com/office/drawing/2014/main" id="{219EC393-BD35-DDAF-C2B0-305EDEEE725B}"/>
              </a:ext>
            </a:extLst>
          </p:cNvPr>
          <p:cNvSpPr>
            <a:spLocks noGrp="1"/>
          </p:cNvSpPr>
          <p:nvPr>
            <p:ph idx="1"/>
          </p:nvPr>
        </p:nvSpPr>
        <p:spPr/>
        <p:txBody>
          <a:bodyPr>
            <a:normAutofit/>
          </a:bodyPr>
          <a:lstStyle/>
          <a:p>
            <a:pPr algn="just"/>
            <a:r>
              <a:rPr lang="es-MX" dirty="0"/>
              <a:t>Con base en el ecocardiograma transtorácico y transesofágico además del escenario clínico se realizó sesión médico-quirúrgica en donde se determinó realizar un intento de cierre de orejuela de manera percutánea tomando en cuenta que el </a:t>
            </a:r>
            <a:r>
              <a:rPr lang="es-MX" dirty="0" err="1"/>
              <a:t>landing</a:t>
            </a:r>
            <a:r>
              <a:rPr lang="es-MX" dirty="0"/>
              <a:t> </a:t>
            </a:r>
            <a:r>
              <a:rPr lang="es-MX" dirty="0" err="1"/>
              <a:t>zone</a:t>
            </a:r>
            <a:r>
              <a:rPr lang="es-MX" dirty="0"/>
              <a:t> que pudiera tener el dispositivo no se encontraba dilatado, por lo que se optó por realizar cierre percutáneo con probabilidad de que el dispositivo no presentara una adecuada compresión y se tuviera que cambiar el tipo de cierre por un cierre quirúrgico. </a:t>
            </a:r>
          </a:p>
          <a:p>
            <a:endParaRPr lang="es-MX" dirty="0"/>
          </a:p>
        </p:txBody>
      </p:sp>
    </p:spTree>
    <p:extLst>
      <p:ext uri="{BB962C8B-B14F-4D97-AF65-F5344CB8AC3E}">
        <p14:creationId xmlns:p14="http://schemas.microsoft.com/office/powerpoint/2010/main" val="2588391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44EC26-43F4-BF58-A986-FC82EF82CC2A}"/>
              </a:ext>
            </a:extLst>
          </p:cNvPr>
          <p:cNvSpPr>
            <a:spLocks noGrp="1"/>
          </p:cNvSpPr>
          <p:nvPr>
            <p:ph type="title"/>
          </p:nvPr>
        </p:nvSpPr>
        <p:spPr>
          <a:xfrm>
            <a:off x="628650" y="634927"/>
            <a:ext cx="7886700" cy="1325563"/>
          </a:xfrm>
        </p:spPr>
        <p:txBody>
          <a:bodyPr/>
          <a:lstStyle/>
          <a:p>
            <a:r>
              <a:rPr lang="es-MX" dirty="0"/>
              <a:t>Imagen previa a la colocación del dispositivo oclusor. </a:t>
            </a:r>
          </a:p>
        </p:txBody>
      </p:sp>
      <p:pic>
        <p:nvPicPr>
          <p:cNvPr id="3" name="Imagen 2">
            <a:extLst>
              <a:ext uri="{FF2B5EF4-FFF2-40B4-BE49-F238E27FC236}">
                <a16:creationId xmlns:a16="http://schemas.microsoft.com/office/drawing/2014/main" id="{31E39014-868A-8993-53C1-F1B0F93BB5CE}"/>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2446458" y="1960490"/>
            <a:ext cx="4251083" cy="41091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43868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20F794-AE22-0CC7-C268-454303CF0DA9}"/>
              </a:ext>
            </a:extLst>
          </p:cNvPr>
          <p:cNvSpPr>
            <a:spLocks noGrp="1"/>
          </p:cNvSpPr>
          <p:nvPr>
            <p:ph type="title"/>
          </p:nvPr>
        </p:nvSpPr>
        <p:spPr/>
        <p:txBody>
          <a:bodyPr>
            <a:normAutofit/>
          </a:bodyPr>
          <a:lstStyle/>
          <a:p>
            <a:r>
              <a:rPr lang="es-MX" sz="3200" dirty="0"/>
              <a:t>Colocación de dispositivo oclusor de orejuela. </a:t>
            </a:r>
          </a:p>
        </p:txBody>
      </p:sp>
      <p:pic>
        <p:nvPicPr>
          <p:cNvPr id="3" name="Imagen 2" descr="Imagen que contiene hacha, sostener, hombre, camiseta&#10;&#10;Descripción generada automáticamente">
            <a:extLst>
              <a:ext uri="{FF2B5EF4-FFF2-40B4-BE49-F238E27FC236}">
                <a16:creationId xmlns:a16="http://schemas.microsoft.com/office/drawing/2014/main" id="{70D61682-2471-B087-2E6B-5536B4ECB5BD}"/>
              </a:ext>
            </a:extLst>
          </p:cNvPr>
          <p:cNvPicPr>
            <a:picLocks noChangeAspect="1"/>
          </p:cNvPicPr>
          <p:nvPr/>
        </p:nvPicPr>
        <p:blipFill>
          <a:blip r:embed="rId2"/>
          <a:stretch>
            <a:fillRect/>
          </a:stretch>
        </p:blipFill>
        <p:spPr>
          <a:xfrm>
            <a:off x="1402080" y="1690689"/>
            <a:ext cx="6339840" cy="4328422"/>
          </a:xfrm>
          <a:prstGeom prst="rect">
            <a:avLst/>
          </a:prstGeom>
        </p:spPr>
      </p:pic>
    </p:spTree>
    <p:extLst>
      <p:ext uri="{BB962C8B-B14F-4D97-AF65-F5344CB8AC3E}">
        <p14:creationId xmlns:p14="http://schemas.microsoft.com/office/powerpoint/2010/main" val="2580602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13492A-C89B-E91E-CF0F-64DEA15762EB}"/>
              </a:ext>
            </a:extLst>
          </p:cNvPr>
          <p:cNvSpPr>
            <a:spLocks noGrp="1"/>
          </p:cNvSpPr>
          <p:nvPr>
            <p:ph type="title"/>
          </p:nvPr>
        </p:nvSpPr>
        <p:spPr/>
        <p:txBody>
          <a:bodyPr/>
          <a:lstStyle/>
          <a:p>
            <a:r>
              <a:rPr lang="es-MX" dirty="0"/>
              <a:t>Post colocación del dispositivo. </a:t>
            </a:r>
          </a:p>
        </p:txBody>
      </p:sp>
      <p:sp>
        <p:nvSpPr>
          <p:cNvPr id="4" name="Marcador de contenido 3">
            <a:extLst>
              <a:ext uri="{FF2B5EF4-FFF2-40B4-BE49-F238E27FC236}">
                <a16:creationId xmlns:a16="http://schemas.microsoft.com/office/drawing/2014/main" id="{BFFFAD85-EFB0-EC50-CF80-8305CC5B5600}"/>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id="{CAA35796-15BC-7178-7832-45F5701496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6587" y="1895316"/>
            <a:ext cx="4530825" cy="42119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39193898"/>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65</TotalTime>
  <Words>699</Words>
  <Application>Microsoft Office PowerPoint</Application>
  <PresentationFormat>Presentación en pantalla (4:3)</PresentationFormat>
  <Paragraphs>53</Paragraphs>
  <Slides>10</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Aptos</vt:lpstr>
      <vt:lpstr>Arial</vt:lpstr>
      <vt:lpstr>Calibri</vt:lpstr>
      <vt:lpstr>Calibri Light</vt:lpstr>
      <vt:lpstr>Tema de Office</vt:lpstr>
      <vt:lpstr>Cierre Percutáneo de Orejuela Izquierda Severamente Dilatada con Dispositivo Oclusor </vt:lpstr>
      <vt:lpstr>Ficha clínica y antecedentes </vt:lpstr>
      <vt:lpstr>Antecedentes</vt:lpstr>
      <vt:lpstr>ECOCARDIOGRAMA TRANSTORACICO 12/02/2024: </vt:lpstr>
      <vt:lpstr>Medidas de la orejuela</vt:lpstr>
      <vt:lpstr>Resumen clínico </vt:lpstr>
      <vt:lpstr>Imagen previa a la colocación del dispositivo oclusor. </vt:lpstr>
      <vt:lpstr>Colocación de dispositivo oclusor de orejuela. </vt:lpstr>
      <vt:lpstr>Post colocación del dispositivo. </vt:lpstr>
      <vt:lpstr>Conclusión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Amaz Home</dc:creator>
  <cp:lastModifiedBy>Rubén Alonso Sánchez</cp:lastModifiedBy>
  <cp:revision>6</cp:revision>
  <dcterms:created xsi:type="dcterms:W3CDTF">2024-01-09T22:46:55Z</dcterms:created>
  <dcterms:modified xsi:type="dcterms:W3CDTF">2024-04-26T04:53:27Z</dcterms:modified>
</cp:coreProperties>
</file>